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4"/>
    <p:sldMasterId id="2147483788" r:id="rId5"/>
  </p:sldMasterIdLst>
  <p:notesMasterIdLst>
    <p:notesMasterId r:id="rId13"/>
  </p:notesMasterIdLst>
  <p:sldIdLst>
    <p:sldId id="256" r:id="rId6"/>
    <p:sldId id="262" r:id="rId7"/>
    <p:sldId id="273" r:id="rId8"/>
    <p:sldId id="272" r:id="rId9"/>
    <p:sldId id="275" r:id="rId10"/>
    <p:sldId id="268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2A7C04-0CCA-4493-3034-23D88B417BCA}" name="Moore, Shannon K." initials="MK" userId="S::moores49@my.erau.edu::c329b9fc-cf0f-4f0a-973b-e898d304b6a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B5B5"/>
    <a:srgbClr val="C2B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7CC56A-DF0C-A557-DAB1-0A584D003517}" v="145" dt="2023-04-07T17:20:46.233"/>
    <p1510:client id="{53FC18AE-CA82-4315-B80B-1844C45ACEA6}" v="34" dt="2023-04-08T05:54:41.254"/>
    <p1510:client id="{C8B6E554-319C-900D-75C9-76E64E204861}" v="44" dt="2023-04-08T05:53:56.5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2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521DC-D5BD-4AEF-9CD6-E57AA22B5D3E}" type="datetimeFigureOut"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EC28D-2A7F-4E1E-B1C9-972E0C10C45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02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Shannon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EC28D-2A7F-4E1E-B1C9-972E0C10C456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26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241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1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74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76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28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32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3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63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1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7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33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06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78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28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3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43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4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9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65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8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4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3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6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1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go.caltech.edu/page/ligos-ifo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63/1.3460208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72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74">
            <a:extLst>
              <a:ext uri="{FF2B5EF4-FFF2-40B4-BE49-F238E27FC236}">
                <a16:creationId xmlns:a16="http://schemas.microsoft.com/office/drawing/2014/main" id="{B191E377-3C4E-4C42-B42C-858169F3A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The Milky Way">
            <a:extLst>
              <a:ext uri="{FF2B5EF4-FFF2-40B4-BE49-F238E27FC236}">
                <a16:creationId xmlns:a16="http://schemas.microsoft.com/office/drawing/2014/main" id="{21DDF2DD-46D5-F035-2962-2A529BD91E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t="2009" b="13721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5401" y="1066801"/>
            <a:ext cx="7272408" cy="2366695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Low Frequency Gravitational wave detection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8988" y="4500626"/>
            <a:ext cx="5218705" cy="1951775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Logan Caudle</a:t>
            </a:r>
          </a:p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Brandon Pillon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Embry-Riddle Aeronautical University</a:t>
            </a:r>
          </a:p>
          <a:p>
            <a:r>
              <a:rPr lang="en-US">
                <a:solidFill>
                  <a:schemeClr val="bg1"/>
                </a:solidFill>
              </a:rPr>
              <a:t>College of Arts and Science</a:t>
            </a:r>
          </a:p>
          <a:p>
            <a:r>
              <a:rPr lang="en-US">
                <a:solidFill>
                  <a:schemeClr val="bg1"/>
                </a:solidFill>
              </a:rPr>
              <a:t>Mentor: Dr. Michele </a:t>
            </a:r>
            <a:r>
              <a:rPr lang="en-US" err="1">
                <a:solidFill>
                  <a:schemeClr val="bg1"/>
                </a:solidFill>
              </a:rPr>
              <a:t>Zanolin</a:t>
            </a:r>
            <a:endParaRPr lang="en-US" dirty="0" err="1">
              <a:solidFill>
                <a:schemeClr val="bg1"/>
              </a:solidFill>
            </a:endParaRPr>
          </a:p>
        </p:txBody>
      </p:sp>
      <p:grpSp>
        <p:nvGrpSpPr>
          <p:cNvPr id="127" name="Group 76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8" name="Straight Connector 78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EE7DC702-3749-813D-185B-9F1688235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4698" y="-1952"/>
            <a:ext cx="8953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night, cosmos, constellation, blue, outer space, astronomy, stars, screenshot ...">
            <a:extLst>
              <a:ext uri="{FF2B5EF4-FFF2-40B4-BE49-F238E27FC236}">
                <a16:creationId xmlns:a16="http://schemas.microsoft.com/office/drawing/2014/main" id="{2A33163B-0CF0-7236-443B-3939C09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42"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84138-5159-AFD5-FEC0-1AC590AA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1" y="1712498"/>
            <a:ext cx="10766918" cy="4573577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kern="1200" cap="all" spc="390" baseline="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BCE5CA0-BB6D-5BCF-5FB0-0DEED1815B20}"/>
              </a:ext>
            </a:extLst>
          </p:cNvPr>
          <p:cNvSpPr/>
          <p:nvPr/>
        </p:nvSpPr>
        <p:spPr>
          <a:xfrm>
            <a:off x="711896" y="518786"/>
            <a:ext cx="10772382" cy="91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cap="all">
                <a:solidFill>
                  <a:schemeClr val="tx2"/>
                </a:solidFill>
                <a:ea typeface="+mn-lt"/>
                <a:cs typeface="+mn-lt"/>
              </a:rPr>
              <a:t>Sub topic 1</a:t>
            </a:r>
            <a:endParaRPr lang="en-US"/>
          </a:p>
        </p:txBody>
      </p:sp>
      <p:grpSp>
        <p:nvGrpSpPr>
          <p:cNvPr id="50" name="Google Shape;9855;p93">
            <a:extLst>
              <a:ext uri="{FF2B5EF4-FFF2-40B4-BE49-F238E27FC236}">
                <a16:creationId xmlns:a16="http://schemas.microsoft.com/office/drawing/2014/main" id="{7064EDBC-F51B-9C21-AE1D-AFEA824B3AFD}"/>
              </a:ext>
            </a:extLst>
          </p:cNvPr>
          <p:cNvGrpSpPr/>
          <p:nvPr/>
        </p:nvGrpSpPr>
        <p:grpSpPr>
          <a:xfrm>
            <a:off x="10921659" y="5799781"/>
            <a:ext cx="342616" cy="340187"/>
            <a:chOff x="5055293" y="3545089"/>
            <a:chExt cx="486600" cy="483150"/>
          </a:xfrm>
        </p:grpSpPr>
        <p:sp>
          <p:nvSpPr>
            <p:cNvPr id="52" name="Google Shape;9856;p93">
              <a:extLst>
                <a:ext uri="{FF2B5EF4-FFF2-40B4-BE49-F238E27FC236}">
                  <a16:creationId xmlns:a16="http://schemas.microsoft.com/office/drawing/2014/main" id="{83D01120-757B-0BA8-99FC-399FA5252521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9857;p93">
              <a:extLst>
                <a:ext uri="{FF2B5EF4-FFF2-40B4-BE49-F238E27FC236}">
                  <a16:creationId xmlns:a16="http://schemas.microsoft.com/office/drawing/2014/main" id="{F9FC9B7C-97A7-E7D9-C11E-68B1EFAE3BE7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858;p93">
              <a:extLst>
                <a:ext uri="{FF2B5EF4-FFF2-40B4-BE49-F238E27FC236}">
                  <a16:creationId xmlns:a16="http://schemas.microsoft.com/office/drawing/2014/main" id="{1FBA32D0-F86B-A4AC-1670-75902E2CDB29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8FB5F-B124-9D52-0B22-90D9CD8A618A}"/>
              </a:ext>
            </a:extLst>
          </p:cNvPr>
          <p:cNvSpPr/>
          <p:nvPr/>
        </p:nvSpPr>
        <p:spPr>
          <a:xfrm>
            <a:off x="5638799" y="2971799"/>
            <a:ext cx="916329" cy="91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F4EC9-7494-A856-2471-006C1B6C0028}"/>
              </a:ext>
            </a:extLst>
          </p:cNvPr>
          <p:cNvSpPr/>
          <p:nvPr/>
        </p:nvSpPr>
        <p:spPr>
          <a:xfrm>
            <a:off x="158307" y="153485"/>
            <a:ext cx="11864050" cy="6549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2D5D9-6C93-2DE9-96C0-B641BB0D9B5C}"/>
              </a:ext>
            </a:extLst>
          </p:cNvPr>
          <p:cNvSpPr txBox="1"/>
          <p:nvPr/>
        </p:nvSpPr>
        <p:spPr>
          <a:xfrm>
            <a:off x="700151" y="2083505"/>
            <a:ext cx="5830573" cy="304698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Michelson-Fabry Perot Interferometer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Michelson vs Fabry Perot Interferometer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Mirrors vs long-arm length</a:t>
            </a:r>
          </a:p>
          <a:p>
            <a:pPr lvl="1"/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Problems with short arms?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Noise Reduction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78F69-D109-FFDD-3FDB-6BE9971A93EE}"/>
              </a:ext>
            </a:extLst>
          </p:cNvPr>
          <p:cNvSpPr txBox="1"/>
          <p:nvPr/>
        </p:nvSpPr>
        <p:spPr>
          <a:xfrm>
            <a:off x="716063" y="330240"/>
            <a:ext cx="107586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Introduction</a:t>
            </a:r>
          </a:p>
          <a:p>
            <a:pPr algn="ctr"/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f</a:t>
            </a:r>
          </a:p>
        </p:txBody>
      </p:sp>
      <p:grpSp>
        <p:nvGrpSpPr>
          <p:cNvPr id="24" name="Google Shape;9855;p93">
            <a:extLst>
              <a:ext uri="{FF2B5EF4-FFF2-40B4-BE49-F238E27FC236}">
                <a16:creationId xmlns:a16="http://schemas.microsoft.com/office/drawing/2014/main" id="{6D9042C5-8AE7-53F5-199C-05B42EAD1798}"/>
              </a:ext>
            </a:extLst>
          </p:cNvPr>
          <p:cNvGrpSpPr/>
          <p:nvPr/>
        </p:nvGrpSpPr>
        <p:grpSpPr>
          <a:xfrm>
            <a:off x="11488898" y="6284438"/>
            <a:ext cx="342616" cy="340187"/>
            <a:chOff x="5055293" y="3545089"/>
            <a:chExt cx="486600" cy="483150"/>
          </a:xfrm>
        </p:grpSpPr>
        <p:sp>
          <p:nvSpPr>
            <p:cNvPr id="25" name="Google Shape;9856;p93">
              <a:extLst>
                <a:ext uri="{FF2B5EF4-FFF2-40B4-BE49-F238E27FC236}">
                  <a16:creationId xmlns:a16="http://schemas.microsoft.com/office/drawing/2014/main" id="{CFBB78A9-9990-804F-6008-AB06D6F6C699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9857;p93">
              <a:extLst>
                <a:ext uri="{FF2B5EF4-FFF2-40B4-BE49-F238E27FC236}">
                  <a16:creationId xmlns:a16="http://schemas.microsoft.com/office/drawing/2014/main" id="{171C8EE8-E6DA-D961-4903-70E3BCA74E9F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9858;p93">
              <a:extLst>
                <a:ext uri="{FF2B5EF4-FFF2-40B4-BE49-F238E27FC236}">
                  <a16:creationId xmlns:a16="http://schemas.microsoft.com/office/drawing/2014/main" id="{B147BF03-489F-61A3-5726-7047A5FC0703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069778E-7E4D-5DC3-F011-11982ADE4694}"/>
              </a:ext>
            </a:extLst>
          </p:cNvPr>
          <p:cNvSpPr txBox="1"/>
          <p:nvPr/>
        </p:nvSpPr>
        <p:spPr>
          <a:xfrm>
            <a:off x="632617" y="6329937"/>
            <a:ext cx="1015203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ea typeface="+mn-lt"/>
                <a:cs typeface="+mn-lt"/>
              </a:rPr>
              <a:t>[1] “LIGO's Interferometer.” </a:t>
            </a:r>
            <a:r>
              <a:rPr lang="en-US" sz="1050" i="1">
                <a:ea typeface="+mn-lt"/>
                <a:cs typeface="+mn-lt"/>
              </a:rPr>
              <a:t>Caltech</a:t>
            </a:r>
            <a:r>
              <a:rPr lang="en-US" sz="1050">
                <a:ea typeface="+mn-lt"/>
                <a:cs typeface="+mn-lt"/>
              </a:rPr>
              <a:t>, </a:t>
            </a:r>
            <a:r>
              <a:rPr lang="en-US" sz="1050">
                <a:ea typeface="+mn-lt"/>
                <a:cs typeface="+mn-lt"/>
                <a:hlinkClick r:id="rId3"/>
              </a:rPr>
              <a:t>https://www.ligo.caltech.edu/page/ligos-ifo</a:t>
            </a:r>
            <a:r>
              <a:rPr lang="en-US" sz="1050">
                <a:ea typeface="+mn-lt"/>
                <a:cs typeface="+mn-lt"/>
              </a:rPr>
              <a:t>. 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11" name="Picture 11" descr="Diagram&#10;&#10;Description automatically generated">
            <a:extLst>
              <a:ext uri="{FF2B5EF4-FFF2-40B4-BE49-F238E27FC236}">
                <a16:creationId xmlns:a16="http://schemas.microsoft.com/office/drawing/2014/main" id="{B4C6C0AF-6E60-6CDC-E1AB-669E26C16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540" y="2081324"/>
            <a:ext cx="5232990" cy="38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3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night, cosmos, constellation, blue, outer space, astronomy, stars, screenshot ...">
            <a:extLst>
              <a:ext uri="{FF2B5EF4-FFF2-40B4-BE49-F238E27FC236}">
                <a16:creationId xmlns:a16="http://schemas.microsoft.com/office/drawing/2014/main" id="{2A33163B-0CF0-7236-443B-3939C09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42"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84138-5159-AFD5-FEC0-1AC590AA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1" y="1712498"/>
            <a:ext cx="10766918" cy="4573577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kern="1200" cap="all" spc="390" baseline="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BCE5CA0-BB6D-5BCF-5FB0-0DEED1815B20}"/>
              </a:ext>
            </a:extLst>
          </p:cNvPr>
          <p:cNvSpPr/>
          <p:nvPr/>
        </p:nvSpPr>
        <p:spPr>
          <a:xfrm>
            <a:off x="711896" y="518786"/>
            <a:ext cx="10772382" cy="91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cap="all">
                <a:solidFill>
                  <a:schemeClr val="tx2"/>
                </a:solidFill>
                <a:ea typeface="+mn-lt"/>
                <a:cs typeface="+mn-lt"/>
              </a:rPr>
              <a:t>Sub topic 1</a:t>
            </a:r>
            <a:endParaRPr lang="en-US"/>
          </a:p>
        </p:txBody>
      </p:sp>
      <p:grpSp>
        <p:nvGrpSpPr>
          <p:cNvPr id="50" name="Google Shape;9855;p93">
            <a:extLst>
              <a:ext uri="{FF2B5EF4-FFF2-40B4-BE49-F238E27FC236}">
                <a16:creationId xmlns:a16="http://schemas.microsoft.com/office/drawing/2014/main" id="{7064EDBC-F51B-9C21-AE1D-AFEA824B3AFD}"/>
              </a:ext>
            </a:extLst>
          </p:cNvPr>
          <p:cNvGrpSpPr/>
          <p:nvPr/>
        </p:nvGrpSpPr>
        <p:grpSpPr>
          <a:xfrm>
            <a:off x="10921659" y="5799781"/>
            <a:ext cx="342616" cy="340187"/>
            <a:chOff x="5055293" y="3545089"/>
            <a:chExt cx="486600" cy="483150"/>
          </a:xfrm>
        </p:grpSpPr>
        <p:sp>
          <p:nvSpPr>
            <p:cNvPr id="52" name="Google Shape;9856;p93">
              <a:extLst>
                <a:ext uri="{FF2B5EF4-FFF2-40B4-BE49-F238E27FC236}">
                  <a16:creationId xmlns:a16="http://schemas.microsoft.com/office/drawing/2014/main" id="{83D01120-757B-0BA8-99FC-399FA5252521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9857;p93">
              <a:extLst>
                <a:ext uri="{FF2B5EF4-FFF2-40B4-BE49-F238E27FC236}">
                  <a16:creationId xmlns:a16="http://schemas.microsoft.com/office/drawing/2014/main" id="{F9FC9B7C-97A7-E7D9-C11E-68B1EFAE3BE7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858;p93">
              <a:extLst>
                <a:ext uri="{FF2B5EF4-FFF2-40B4-BE49-F238E27FC236}">
                  <a16:creationId xmlns:a16="http://schemas.microsoft.com/office/drawing/2014/main" id="{1FBA32D0-F86B-A4AC-1670-75902E2CDB29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8FB5F-B124-9D52-0B22-90D9CD8A618A}"/>
              </a:ext>
            </a:extLst>
          </p:cNvPr>
          <p:cNvSpPr/>
          <p:nvPr/>
        </p:nvSpPr>
        <p:spPr>
          <a:xfrm>
            <a:off x="5638799" y="2971799"/>
            <a:ext cx="916329" cy="91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F4EC9-7494-A856-2471-006C1B6C0028}"/>
              </a:ext>
            </a:extLst>
          </p:cNvPr>
          <p:cNvSpPr/>
          <p:nvPr/>
        </p:nvSpPr>
        <p:spPr>
          <a:xfrm>
            <a:off x="158307" y="153485"/>
            <a:ext cx="11864050" cy="6549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2D5D9-6C93-2DE9-96C0-B641BB0D9B5C}"/>
              </a:ext>
            </a:extLst>
          </p:cNvPr>
          <p:cNvSpPr txBox="1"/>
          <p:nvPr/>
        </p:nvSpPr>
        <p:spPr>
          <a:xfrm>
            <a:off x="709011" y="2216412"/>
            <a:ext cx="5157178" cy="193899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Noise of the LIGO interferometer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Reduce noise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Move noise out of the 10 Hz range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78F69-D109-FFDD-3FDB-6BE9971A93EE}"/>
              </a:ext>
            </a:extLst>
          </p:cNvPr>
          <p:cNvSpPr txBox="1"/>
          <p:nvPr/>
        </p:nvSpPr>
        <p:spPr>
          <a:xfrm>
            <a:off x="716063" y="330240"/>
            <a:ext cx="107586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/>
              <a:t>Sensitivity of LIGO</a:t>
            </a:r>
            <a:endParaRPr lang="en-US" dirty="0"/>
          </a:p>
          <a:p>
            <a:pPr algn="ctr"/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f</a:t>
            </a:r>
          </a:p>
        </p:txBody>
      </p:sp>
      <p:grpSp>
        <p:nvGrpSpPr>
          <p:cNvPr id="24" name="Google Shape;9855;p93">
            <a:extLst>
              <a:ext uri="{FF2B5EF4-FFF2-40B4-BE49-F238E27FC236}">
                <a16:creationId xmlns:a16="http://schemas.microsoft.com/office/drawing/2014/main" id="{6D9042C5-8AE7-53F5-199C-05B42EAD1798}"/>
              </a:ext>
            </a:extLst>
          </p:cNvPr>
          <p:cNvGrpSpPr/>
          <p:nvPr/>
        </p:nvGrpSpPr>
        <p:grpSpPr>
          <a:xfrm>
            <a:off x="11488898" y="6284438"/>
            <a:ext cx="342616" cy="340187"/>
            <a:chOff x="5055293" y="3545089"/>
            <a:chExt cx="486600" cy="483150"/>
          </a:xfrm>
        </p:grpSpPr>
        <p:sp>
          <p:nvSpPr>
            <p:cNvPr id="25" name="Google Shape;9856;p93">
              <a:extLst>
                <a:ext uri="{FF2B5EF4-FFF2-40B4-BE49-F238E27FC236}">
                  <a16:creationId xmlns:a16="http://schemas.microsoft.com/office/drawing/2014/main" id="{CFBB78A9-9990-804F-6008-AB06D6F6C699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9857;p93">
              <a:extLst>
                <a:ext uri="{FF2B5EF4-FFF2-40B4-BE49-F238E27FC236}">
                  <a16:creationId xmlns:a16="http://schemas.microsoft.com/office/drawing/2014/main" id="{171C8EE8-E6DA-D961-4903-70E3BCA74E9F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9858;p93">
              <a:extLst>
                <a:ext uri="{FF2B5EF4-FFF2-40B4-BE49-F238E27FC236}">
                  <a16:creationId xmlns:a16="http://schemas.microsoft.com/office/drawing/2014/main" id="{B147BF03-489F-61A3-5726-7047A5FC0703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069778E-7E4D-5DC3-F011-11982ADE4694}"/>
              </a:ext>
            </a:extLst>
          </p:cNvPr>
          <p:cNvSpPr txBox="1"/>
          <p:nvPr/>
        </p:nvSpPr>
        <p:spPr>
          <a:xfrm>
            <a:off x="632617" y="6329937"/>
            <a:ext cx="10152031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ea typeface="+mn-lt"/>
                <a:cs typeface="+mn-lt"/>
              </a:rPr>
              <a:t>[2] Zhao, C., et al. “The Science Benefits of AIGO—a Southern Hemisphere Interferometric Gravitational Wave Detector.” </a:t>
            </a:r>
            <a:r>
              <a:rPr lang="en-US" sz="1050" i="1">
                <a:ea typeface="+mn-lt"/>
                <a:cs typeface="+mn-lt"/>
              </a:rPr>
              <a:t>AIP Conference Proceedings</a:t>
            </a:r>
            <a:r>
              <a:rPr lang="en-US" sz="1050">
                <a:ea typeface="+mn-lt"/>
                <a:cs typeface="+mn-lt"/>
              </a:rPr>
              <a:t>, 2010, </a:t>
            </a:r>
            <a:r>
              <a:rPr lang="en-US" sz="1050">
                <a:ea typeface="+mn-lt"/>
                <a:cs typeface="+mn-lt"/>
                <a:hlinkClick r:id="rId3"/>
              </a:rPr>
              <a:t>https://doi.org/10.1063/1.3460208</a:t>
            </a:r>
            <a:r>
              <a:rPr lang="en-US" sz="1050">
                <a:ea typeface="+mn-lt"/>
                <a:cs typeface="+mn-lt"/>
              </a:rPr>
              <a:t>. </a:t>
            </a:r>
            <a:endParaRPr lang="en-US"/>
          </a:p>
          <a:p>
            <a:endParaRPr lang="en-US" sz="1050">
              <a:ea typeface="+mn-lt"/>
              <a:cs typeface="+mn-lt"/>
            </a:endParaRPr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C8F75F6B-8E43-5FE9-C0A6-5340DA417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506" y="2218820"/>
            <a:ext cx="5623718" cy="398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98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night, cosmos, constellation, blue, outer space, astronomy, stars, screenshot ...">
            <a:extLst>
              <a:ext uri="{FF2B5EF4-FFF2-40B4-BE49-F238E27FC236}">
                <a16:creationId xmlns:a16="http://schemas.microsoft.com/office/drawing/2014/main" id="{2A33163B-0CF0-7236-443B-3939C09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42"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84138-5159-AFD5-FEC0-1AC590AA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1" y="1712498"/>
            <a:ext cx="10766918" cy="4573577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kern="1200" cap="all" spc="390" baseline="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BCE5CA0-BB6D-5BCF-5FB0-0DEED1815B20}"/>
              </a:ext>
            </a:extLst>
          </p:cNvPr>
          <p:cNvSpPr/>
          <p:nvPr/>
        </p:nvSpPr>
        <p:spPr>
          <a:xfrm>
            <a:off x="711896" y="518786"/>
            <a:ext cx="10772382" cy="91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cap="all">
                <a:solidFill>
                  <a:schemeClr val="tx2"/>
                </a:solidFill>
                <a:ea typeface="+mn-lt"/>
                <a:cs typeface="+mn-lt"/>
              </a:rPr>
              <a:t>Sub topic 1</a:t>
            </a:r>
            <a:endParaRPr lang="en-US"/>
          </a:p>
        </p:txBody>
      </p:sp>
      <p:grpSp>
        <p:nvGrpSpPr>
          <p:cNvPr id="50" name="Google Shape;9855;p93">
            <a:extLst>
              <a:ext uri="{FF2B5EF4-FFF2-40B4-BE49-F238E27FC236}">
                <a16:creationId xmlns:a16="http://schemas.microsoft.com/office/drawing/2014/main" id="{7064EDBC-F51B-9C21-AE1D-AFEA824B3AFD}"/>
              </a:ext>
            </a:extLst>
          </p:cNvPr>
          <p:cNvGrpSpPr/>
          <p:nvPr/>
        </p:nvGrpSpPr>
        <p:grpSpPr>
          <a:xfrm>
            <a:off x="10921659" y="5799781"/>
            <a:ext cx="342616" cy="340187"/>
            <a:chOff x="5055293" y="3545089"/>
            <a:chExt cx="486600" cy="483150"/>
          </a:xfrm>
        </p:grpSpPr>
        <p:sp>
          <p:nvSpPr>
            <p:cNvPr id="52" name="Google Shape;9856;p93">
              <a:extLst>
                <a:ext uri="{FF2B5EF4-FFF2-40B4-BE49-F238E27FC236}">
                  <a16:creationId xmlns:a16="http://schemas.microsoft.com/office/drawing/2014/main" id="{83D01120-757B-0BA8-99FC-399FA5252521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9857;p93">
              <a:extLst>
                <a:ext uri="{FF2B5EF4-FFF2-40B4-BE49-F238E27FC236}">
                  <a16:creationId xmlns:a16="http://schemas.microsoft.com/office/drawing/2014/main" id="{F9FC9B7C-97A7-E7D9-C11E-68B1EFAE3BE7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858;p93">
              <a:extLst>
                <a:ext uri="{FF2B5EF4-FFF2-40B4-BE49-F238E27FC236}">
                  <a16:creationId xmlns:a16="http://schemas.microsoft.com/office/drawing/2014/main" id="{1FBA32D0-F86B-A4AC-1670-75902E2CDB29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8FB5F-B124-9D52-0B22-90D9CD8A618A}"/>
              </a:ext>
            </a:extLst>
          </p:cNvPr>
          <p:cNvSpPr/>
          <p:nvPr/>
        </p:nvSpPr>
        <p:spPr>
          <a:xfrm>
            <a:off x="5638799" y="2971799"/>
            <a:ext cx="916329" cy="91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F4EC9-7494-A856-2471-006C1B6C0028}"/>
              </a:ext>
            </a:extLst>
          </p:cNvPr>
          <p:cNvSpPr/>
          <p:nvPr/>
        </p:nvSpPr>
        <p:spPr>
          <a:xfrm>
            <a:off x="158307" y="153485"/>
            <a:ext cx="11864050" cy="6549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2D5D9-6C93-2DE9-96C0-B641BB0D9B5C}"/>
              </a:ext>
            </a:extLst>
          </p:cNvPr>
          <p:cNvSpPr txBox="1"/>
          <p:nvPr/>
        </p:nvSpPr>
        <p:spPr>
          <a:xfrm>
            <a:off x="717872" y="2092365"/>
            <a:ext cx="5139457" cy="267765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Model of LIGO Mirrors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Find natural frequency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Measure rotational movement of a Cavendish pendulum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Used to map the peak resonance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78F69-D109-FFDD-3FDB-6BE9971A93EE}"/>
              </a:ext>
            </a:extLst>
          </p:cNvPr>
          <p:cNvSpPr txBox="1"/>
          <p:nvPr/>
        </p:nvSpPr>
        <p:spPr>
          <a:xfrm>
            <a:off x="716063" y="330240"/>
            <a:ext cx="107586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/>
              <a:t>Measurment Apparatus</a:t>
            </a:r>
          </a:p>
          <a:p>
            <a:pPr algn="ctr"/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f</a:t>
            </a:r>
          </a:p>
        </p:txBody>
      </p:sp>
      <p:grpSp>
        <p:nvGrpSpPr>
          <p:cNvPr id="24" name="Google Shape;9855;p93">
            <a:extLst>
              <a:ext uri="{FF2B5EF4-FFF2-40B4-BE49-F238E27FC236}">
                <a16:creationId xmlns:a16="http://schemas.microsoft.com/office/drawing/2014/main" id="{6D9042C5-8AE7-53F5-199C-05B42EAD1798}"/>
              </a:ext>
            </a:extLst>
          </p:cNvPr>
          <p:cNvGrpSpPr/>
          <p:nvPr/>
        </p:nvGrpSpPr>
        <p:grpSpPr>
          <a:xfrm>
            <a:off x="11488898" y="6284438"/>
            <a:ext cx="342616" cy="340187"/>
            <a:chOff x="5055293" y="3545089"/>
            <a:chExt cx="486600" cy="483150"/>
          </a:xfrm>
        </p:grpSpPr>
        <p:sp>
          <p:nvSpPr>
            <p:cNvPr id="25" name="Google Shape;9856;p93">
              <a:extLst>
                <a:ext uri="{FF2B5EF4-FFF2-40B4-BE49-F238E27FC236}">
                  <a16:creationId xmlns:a16="http://schemas.microsoft.com/office/drawing/2014/main" id="{CFBB78A9-9990-804F-6008-AB06D6F6C699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9857;p93">
              <a:extLst>
                <a:ext uri="{FF2B5EF4-FFF2-40B4-BE49-F238E27FC236}">
                  <a16:creationId xmlns:a16="http://schemas.microsoft.com/office/drawing/2014/main" id="{171C8EE8-E6DA-D961-4903-70E3BCA74E9F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9858;p93">
              <a:extLst>
                <a:ext uri="{FF2B5EF4-FFF2-40B4-BE49-F238E27FC236}">
                  <a16:creationId xmlns:a16="http://schemas.microsoft.com/office/drawing/2014/main" id="{B147BF03-489F-61A3-5726-7047A5FC0703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12" name="Picture 15" descr="Diagram, schematic&#10;&#10;Description automatically generated">
            <a:extLst>
              <a:ext uri="{FF2B5EF4-FFF2-40B4-BE49-F238E27FC236}">
                <a16:creationId xmlns:a16="http://schemas.microsoft.com/office/drawing/2014/main" id="{73C91186-1C31-AA3D-5D09-C9CC5DC0A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541" y="2093404"/>
            <a:ext cx="5150178" cy="415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31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night, cosmos, constellation, blue, outer space, astronomy, stars, screenshot ...">
            <a:extLst>
              <a:ext uri="{FF2B5EF4-FFF2-40B4-BE49-F238E27FC236}">
                <a16:creationId xmlns:a16="http://schemas.microsoft.com/office/drawing/2014/main" id="{2A33163B-0CF0-7236-443B-3939C09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42"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84138-5159-AFD5-FEC0-1AC590AA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1" y="1712498"/>
            <a:ext cx="10766918" cy="4573577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kern="1200" cap="all" spc="390" baseline="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BCE5CA0-BB6D-5BCF-5FB0-0DEED1815B20}"/>
              </a:ext>
            </a:extLst>
          </p:cNvPr>
          <p:cNvSpPr/>
          <p:nvPr/>
        </p:nvSpPr>
        <p:spPr>
          <a:xfrm>
            <a:off x="711896" y="518786"/>
            <a:ext cx="10772382" cy="91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cap="all">
                <a:solidFill>
                  <a:schemeClr val="tx2"/>
                </a:solidFill>
                <a:ea typeface="+mn-lt"/>
                <a:cs typeface="+mn-lt"/>
              </a:rPr>
              <a:t>Sub topic 1</a:t>
            </a:r>
            <a:endParaRPr lang="en-US"/>
          </a:p>
        </p:txBody>
      </p:sp>
      <p:grpSp>
        <p:nvGrpSpPr>
          <p:cNvPr id="50" name="Google Shape;9855;p93">
            <a:extLst>
              <a:ext uri="{FF2B5EF4-FFF2-40B4-BE49-F238E27FC236}">
                <a16:creationId xmlns:a16="http://schemas.microsoft.com/office/drawing/2014/main" id="{7064EDBC-F51B-9C21-AE1D-AFEA824B3AFD}"/>
              </a:ext>
            </a:extLst>
          </p:cNvPr>
          <p:cNvGrpSpPr/>
          <p:nvPr/>
        </p:nvGrpSpPr>
        <p:grpSpPr>
          <a:xfrm>
            <a:off x="10921659" y="5799781"/>
            <a:ext cx="342616" cy="340187"/>
            <a:chOff x="5055293" y="3545089"/>
            <a:chExt cx="486600" cy="483150"/>
          </a:xfrm>
        </p:grpSpPr>
        <p:sp>
          <p:nvSpPr>
            <p:cNvPr id="52" name="Google Shape;9856;p93">
              <a:extLst>
                <a:ext uri="{FF2B5EF4-FFF2-40B4-BE49-F238E27FC236}">
                  <a16:creationId xmlns:a16="http://schemas.microsoft.com/office/drawing/2014/main" id="{83D01120-757B-0BA8-99FC-399FA5252521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9857;p93">
              <a:extLst>
                <a:ext uri="{FF2B5EF4-FFF2-40B4-BE49-F238E27FC236}">
                  <a16:creationId xmlns:a16="http://schemas.microsoft.com/office/drawing/2014/main" id="{F9FC9B7C-97A7-E7D9-C11E-68B1EFAE3BE7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858;p93">
              <a:extLst>
                <a:ext uri="{FF2B5EF4-FFF2-40B4-BE49-F238E27FC236}">
                  <a16:creationId xmlns:a16="http://schemas.microsoft.com/office/drawing/2014/main" id="{1FBA32D0-F86B-A4AC-1670-75902E2CDB29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8FB5F-B124-9D52-0B22-90D9CD8A618A}"/>
              </a:ext>
            </a:extLst>
          </p:cNvPr>
          <p:cNvSpPr/>
          <p:nvPr/>
        </p:nvSpPr>
        <p:spPr>
          <a:xfrm>
            <a:off x="5638799" y="2971799"/>
            <a:ext cx="916329" cy="91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F4EC9-7494-A856-2471-006C1B6C0028}"/>
              </a:ext>
            </a:extLst>
          </p:cNvPr>
          <p:cNvSpPr/>
          <p:nvPr/>
        </p:nvSpPr>
        <p:spPr>
          <a:xfrm>
            <a:off x="158307" y="153485"/>
            <a:ext cx="11864050" cy="6549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2D5D9-6C93-2DE9-96C0-B641BB0D9B5C}"/>
              </a:ext>
            </a:extLst>
          </p:cNvPr>
          <p:cNvSpPr txBox="1"/>
          <p:nvPr/>
        </p:nvSpPr>
        <p:spPr>
          <a:xfrm>
            <a:off x="717871" y="2287296"/>
            <a:ext cx="3801527" cy="267765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/>
              <a:t>Michaelson interferometer</a:t>
            </a:r>
            <a:endParaRPr lang="en-US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Visualizes true size of interferometer</a:t>
            </a:r>
            <a:endParaRPr lang="en-US" sz="2400"/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/>
              <a:t>Vacuum chamber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/>
              <a:t>Reaches 100 </a:t>
            </a:r>
            <a:r>
              <a:rPr lang="en-US" sz="2400" err="1"/>
              <a:t>mTorr</a:t>
            </a: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78F69-D109-FFDD-3FDB-6BE9971A93EE}"/>
              </a:ext>
            </a:extLst>
          </p:cNvPr>
          <p:cNvSpPr txBox="1"/>
          <p:nvPr/>
        </p:nvSpPr>
        <p:spPr>
          <a:xfrm>
            <a:off x="716063" y="330240"/>
            <a:ext cx="107586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ea typeface="+mn-lt"/>
                <a:cs typeface="+mn-lt"/>
              </a:rPr>
              <a:t>Experimental Set Up</a:t>
            </a:r>
            <a:r>
              <a:rPr lang="en-US" sz="3600" dirty="0">
                <a:ea typeface="+mn-lt"/>
                <a:cs typeface="+mn-lt"/>
              </a:rPr>
              <a:t> </a:t>
            </a:r>
            <a:endParaRPr lang="en-US" dirty="0"/>
          </a:p>
          <a:p>
            <a:pPr algn="ctr"/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f</a:t>
            </a:r>
          </a:p>
        </p:txBody>
      </p:sp>
      <p:grpSp>
        <p:nvGrpSpPr>
          <p:cNvPr id="24" name="Google Shape;9855;p93">
            <a:extLst>
              <a:ext uri="{FF2B5EF4-FFF2-40B4-BE49-F238E27FC236}">
                <a16:creationId xmlns:a16="http://schemas.microsoft.com/office/drawing/2014/main" id="{6D9042C5-8AE7-53F5-199C-05B42EAD1798}"/>
              </a:ext>
            </a:extLst>
          </p:cNvPr>
          <p:cNvGrpSpPr/>
          <p:nvPr/>
        </p:nvGrpSpPr>
        <p:grpSpPr>
          <a:xfrm>
            <a:off x="11488898" y="6284438"/>
            <a:ext cx="342616" cy="340187"/>
            <a:chOff x="5055293" y="3545089"/>
            <a:chExt cx="486600" cy="483150"/>
          </a:xfrm>
        </p:grpSpPr>
        <p:sp>
          <p:nvSpPr>
            <p:cNvPr id="25" name="Google Shape;9856;p93">
              <a:extLst>
                <a:ext uri="{FF2B5EF4-FFF2-40B4-BE49-F238E27FC236}">
                  <a16:creationId xmlns:a16="http://schemas.microsoft.com/office/drawing/2014/main" id="{CFBB78A9-9990-804F-6008-AB06D6F6C699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9857;p93">
              <a:extLst>
                <a:ext uri="{FF2B5EF4-FFF2-40B4-BE49-F238E27FC236}">
                  <a16:creationId xmlns:a16="http://schemas.microsoft.com/office/drawing/2014/main" id="{171C8EE8-E6DA-D961-4903-70E3BCA74E9F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9858;p93">
              <a:extLst>
                <a:ext uri="{FF2B5EF4-FFF2-40B4-BE49-F238E27FC236}">
                  <a16:creationId xmlns:a16="http://schemas.microsoft.com/office/drawing/2014/main" id="{B147BF03-489F-61A3-5726-7047A5FC0703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12" name="Picture 36" descr="A picture containing text, indoor, items&#10;&#10;Description automatically generated">
            <a:extLst>
              <a:ext uri="{FF2B5EF4-FFF2-40B4-BE49-F238E27FC236}">
                <a16:creationId xmlns:a16="http://schemas.microsoft.com/office/drawing/2014/main" id="{E1BF5A90-AB89-A63F-FA5F-09183A64E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79" b="31568"/>
          <a:stretch/>
        </p:blipFill>
        <p:spPr>
          <a:xfrm>
            <a:off x="4864226" y="2138295"/>
            <a:ext cx="6576699" cy="400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23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night, cosmos, constellation, blue, outer space, astronomy, stars, screenshot ...">
            <a:extLst>
              <a:ext uri="{FF2B5EF4-FFF2-40B4-BE49-F238E27FC236}">
                <a16:creationId xmlns:a16="http://schemas.microsoft.com/office/drawing/2014/main" id="{2A33163B-0CF0-7236-443B-3939C09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42"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84138-5159-AFD5-FEC0-1AC590AA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1" y="1712498"/>
            <a:ext cx="10766918" cy="4573577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kern="1200" cap="all" spc="390" baseline="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BCE5CA0-BB6D-5BCF-5FB0-0DEED1815B20}"/>
              </a:ext>
            </a:extLst>
          </p:cNvPr>
          <p:cNvSpPr/>
          <p:nvPr/>
        </p:nvSpPr>
        <p:spPr>
          <a:xfrm>
            <a:off x="711896" y="518786"/>
            <a:ext cx="10772382" cy="91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cap="all">
                <a:solidFill>
                  <a:schemeClr val="tx2"/>
                </a:solidFill>
                <a:ea typeface="+mn-lt"/>
                <a:cs typeface="+mn-lt"/>
              </a:rPr>
              <a:t>Sub topic 1</a:t>
            </a:r>
            <a:endParaRPr lang="en-US"/>
          </a:p>
        </p:txBody>
      </p:sp>
      <p:grpSp>
        <p:nvGrpSpPr>
          <p:cNvPr id="50" name="Google Shape;9855;p93">
            <a:extLst>
              <a:ext uri="{FF2B5EF4-FFF2-40B4-BE49-F238E27FC236}">
                <a16:creationId xmlns:a16="http://schemas.microsoft.com/office/drawing/2014/main" id="{7064EDBC-F51B-9C21-AE1D-AFEA824B3AFD}"/>
              </a:ext>
            </a:extLst>
          </p:cNvPr>
          <p:cNvGrpSpPr/>
          <p:nvPr/>
        </p:nvGrpSpPr>
        <p:grpSpPr>
          <a:xfrm>
            <a:off x="10921659" y="5799781"/>
            <a:ext cx="342616" cy="340187"/>
            <a:chOff x="5055293" y="3545089"/>
            <a:chExt cx="486600" cy="483150"/>
          </a:xfrm>
        </p:grpSpPr>
        <p:sp>
          <p:nvSpPr>
            <p:cNvPr id="52" name="Google Shape;9856;p93">
              <a:extLst>
                <a:ext uri="{FF2B5EF4-FFF2-40B4-BE49-F238E27FC236}">
                  <a16:creationId xmlns:a16="http://schemas.microsoft.com/office/drawing/2014/main" id="{83D01120-757B-0BA8-99FC-399FA5252521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9857;p93">
              <a:extLst>
                <a:ext uri="{FF2B5EF4-FFF2-40B4-BE49-F238E27FC236}">
                  <a16:creationId xmlns:a16="http://schemas.microsoft.com/office/drawing/2014/main" id="{F9FC9B7C-97A7-E7D9-C11E-68B1EFAE3BE7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858;p93">
              <a:extLst>
                <a:ext uri="{FF2B5EF4-FFF2-40B4-BE49-F238E27FC236}">
                  <a16:creationId xmlns:a16="http://schemas.microsoft.com/office/drawing/2014/main" id="{1FBA32D0-F86B-A4AC-1670-75902E2CDB29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8FB5F-B124-9D52-0B22-90D9CD8A618A}"/>
              </a:ext>
            </a:extLst>
          </p:cNvPr>
          <p:cNvSpPr/>
          <p:nvPr/>
        </p:nvSpPr>
        <p:spPr>
          <a:xfrm>
            <a:off x="5638799" y="2971799"/>
            <a:ext cx="916329" cy="91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F4EC9-7494-A856-2471-006C1B6C0028}"/>
              </a:ext>
            </a:extLst>
          </p:cNvPr>
          <p:cNvSpPr/>
          <p:nvPr/>
        </p:nvSpPr>
        <p:spPr>
          <a:xfrm>
            <a:off x="172506" y="148752"/>
            <a:ext cx="11864050" cy="6549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oogle Shape;9855;p93">
            <a:extLst>
              <a:ext uri="{FF2B5EF4-FFF2-40B4-BE49-F238E27FC236}">
                <a16:creationId xmlns:a16="http://schemas.microsoft.com/office/drawing/2014/main" id="{6D9042C5-8AE7-53F5-199C-05B42EAD1798}"/>
              </a:ext>
            </a:extLst>
          </p:cNvPr>
          <p:cNvGrpSpPr/>
          <p:nvPr/>
        </p:nvGrpSpPr>
        <p:grpSpPr>
          <a:xfrm>
            <a:off x="11488898" y="6284438"/>
            <a:ext cx="342616" cy="340187"/>
            <a:chOff x="5055293" y="3545089"/>
            <a:chExt cx="486600" cy="483150"/>
          </a:xfrm>
        </p:grpSpPr>
        <p:sp>
          <p:nvSpPr>
            <p:cNvPr id="25" name="Google Shape;9856;p93">
              <a:extLst>
                <a:ext uri="{FF2B5EF4-FFF2-40B4-BE49-F238E27FC236}">
                  <a16:creationId xmlns:a16="http://schemas.microsoft.com/office/drawing/2014/main" id="{CFBB78A9-9990-804F-6008-AB06D6F6C699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9857;p93">
              <a:extLst>
                <a:ext uri="{FF2B5EF4-FFF2-40B4-BE49-F238E27FC236}">
                  <a16:creationId xmlns:a16="http://schemas.microsoft.com/office/drawing/2014/main" id="{171C8EE8-E6DA-D961-4903-70E3BCA74E9F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9858;p93">
              <a:extLst>
                <a:ext uri="{FF2B5EF4-FFF2-40B4-BE49-F238E27FC236}">
                  <a16:creationId xmlns:a16="http://schemas.microsoft.com/office/drawing/2014/main" id="{B147BF03-489F-61A3-5726-7047A5FC0703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F7C775A1-5064-10E0-6019-F9DFE8C84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11" y="493644"/>
            <a:ext cx="8690169" cy="57886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C76AB7-2D7B-184C-C2B8-C8B5DE822C39}"/>
              </a:ext>
            </a:extLst>
          </p:cNvPr>
          <p:cNvSpPr txBox="1"/>
          <p:nvPr/>
        </p:nvSpPr>
        <p:spPr>
          <a:xfrm>
            <a:off x="4804563" y="6435564"/>
            <a:ext cx="531772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ea typeface="+mn-lt"/>
                <a:cs typeface="+mn-lt"/>
              </a:rPr>
              <a:t>[3]</a:t>
            </a:r>
            <a:r>
              <a:rPr lang="en-US" sz="1050" i="1">
                <a:ea typeface="+mn-lt"/>
                <a:cs typeface="+mn-lt"/>
              </a:rPr>
              <a:t> Rendering of a potential CubeSat design </a:t>
            </a:r>
            <a:r>
              <a:rPr lang="en-US" sz="1050">
                <a:ea typeface="+mn-lt"/>
                <a:cs typeface="+mn-lt"/>
              </a:rPr>
              <a:t>courtesy </a:t>
            </a:r>
            <a:r>
              <a:rPr lang="en-US" sz="1050" i="1">
                <a:ea typeface="+mn-lt"/>
                <a:cs typeface="+mn-lt"/>
              </a:rPr>
              <a:t>of </a:t>
            </a:r>
            <a:r>
              <a:rPr lang="en-US" sz="1050" i="1" err="1">
                <a:ea typeface="+mn-lt"/>
                <a:cs typeface="+mn-lt"/>
              </a:rPr>
              <a:t>EagleSat</a:t>
            </a:r>
            <a:endParaRPr lang="en-US" sz="1050" err="1"/>
          </a:p>
        </p:txBody>
      </p:sp>
    </p:spTree>
    <p:extLst>
      <p:ext uri="{BB962C8B-B14F-4D97-AF65-F5344CB8AC3E}">
        <p14:creationId xmlns:p14="http://schemas.microsoft.com/office/powerpoint/2010/main" val="2921555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night, cosmos, constellation, blue, outer space, astronomy, stars, screenshot ...">
            <a:extLst>
              <a:ext uri="{FF2B5EF4-FFF2-40B4-BE49-F238E27FC236}">
                <a16:creationId xmlns:a16="http://schemas.microsoft.com/office/drawing/2014/main" id="{2A33163B-0CF0-7236-443B-3939C09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42"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84138-5159-AFD5-FEC0-1AC590AA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1" y="1712498"/>
            <a:ext cx="10766918" cy="4573577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kern="1200" cap="all" spc="390" baseline="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BCE5CA0-BB6D-5BCF-5FB0-0DEED1815B20}"/>
              </a:ext>
            </a:extLst>
          </p:cNvPr>
          <p:cNvSpPr/>
          <p:nvPr/>
        </p:nvSpPr>
        <p:spPr>
          <a:xfrm>
            <a:off x="711896" y="518786"/>
            <a:ext cx="10772382" cy="91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cap="all">
                <a:solidFill>
                  <a:schemeClr val="tx2"/>
                </a:solidFill>
                <a:ea typeface="+mn-lt"/>
                <a:cs typeface="+mn-lt"/>
              </a:rPr>
              <a:t>Sub topic 1</a:t>
            </a:r>
            <a:endParaRPr lang="en-US"/>
          </a:p>
        </p:txBody>
      </p:sp>
      <p:grpSp>
        <p:nvGrpSpPr>
          <p:cNvPr id="50" name="Google Shape;9855;p93">
            <a:extLst>
              <a:ext uri="{FF2B5EF4-FFF2-40B4-BE49-F238E27FC236}">
                <a16:creationId xmlns:a16="http://schemas.microsoft.com/office/drawing/2014/main" id="{7064EDBC-F51B-9C21-AE1D-AFEA824B3AFD}"/>
              </a:ext>
            </a:extLst>
          </p:cNvPr>
          <p:cNvGrpSpPr/>
          <p:nvPr/>
        </p:nvGrpSpPr>
        <p:grpSpPr>
          <a:xfrm>
            <a:off x="10921659" y="5799781"/>
            <a:ext cx="342616" cy="340187"/>
            <a:chOff x="5055293" y="3545089"/>
            <a:chExt cx="486600" cy="483150"/>
          </a:xfrm>
        </p:grpSpPr>
        <p:sp>
          <p:nvSpPr>
            <p:cNvPr id="52" name="Google Shape;9856;p93">
              <a:extLst>
                <a:ext uri="{FF2B5EF4-FFF2-40B4-BE49-F238E27FC236}">
                  <a16:creationId xmlns:a16="http://schemas.microsoft.com/office/drawing/2014/main" id="{83D01120-757B-0BA8-99FC-399FA5252521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9857;p93">
              <a:extLst>
                <a:ext uri="{FF2B5EF4-FFF2-40B4-BE49-F238E27FC236}">
                  <a16:creationId xmlns:a16="http://schemas.microsoft.com/office/drawing/2014/main" id="{F9FC9B7C-97A7-E7D9-C11E-68B1EFAE3BE7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858;p93">
              <a:extLst>
                <a:ext uri="{FF2B5EF4-FFF2-40B4-BE49-F238E27FC236}">
                  <a16:creationId xmlns:a16="http://schemas.microsoft.com/office/drawing/2014/main" id="{1FBA32D0-F86B-A4AC-1670-75902E2CDB29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8FB5F-B124-9D52-0B22-90D9CD8A618A}"/>
              </a:ext>
            </a:extLst>
          </p:cNvPr>
          <p:cNvSpPr/>
          <p:nvPr/>
        </p:nvSpPr>
        <p:spPr>
          <a:xfrm>
            <a:off x="5638799" y="2971799"/>
            <a:ext cx="916329" cy="91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F4EC9-7494-A856-2471-006C1B6C0028}"/>
              </a:ext>
            </a:extLst>
          </p:cNvPr>
          <p:cNvSpPr/>
          <p:nvPr/>
        </p:nvSpPr>
        <p:spPr>
          <a:xfrm>
            <a:off x="158307" y="153485"/>
            <a:ext cx="11864050" cy="6549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2D5D9-6C93-2DE9-96C0-B641BB0D9B5C}"/>
              </a:ext>
            </a:extLst>
          </p:cNvPr>
          <p:cNvSpPr txBox="1"/>
          <p:nvPr/>
        </p:nvSpPr>
        <p:spPr>
          <a:xfrm>
            <a:off x="717872" y="1711365"/>
            <a:ext cx="10759459" cy="452431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/>
              <a:t>Create a fully functional interferometer for a payload on a CubeSat mission</a:t>
            </a:r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/>
              <a:t>Establish what interferometer will perform with the best accuracy and precision in Low Earth Orbit</a:t>
            </a:r>
          </a:p>
          <a:p>
            <a:pPr marL="342900" indent="-342900">
              <a:buFont typeface="Arial"/>
              <a:buChar char="•"/>
            </a:pPr>
            <a:endParaRPr lang="en-US" sz="240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Determine the feasibility of detecting gravitational waves with a small arm-length interferometer</a:t>
            </a:r>
            <a:endParaRPr lang="en-US" sz="2400"/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/>
              <a:t>Analyze disturbances from low earth orbit environments</a:t>
            </a:r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Project data onto Fourier transform for frequency domain analysis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78F69-D109-FFDD-3FDB-6BE9971A93EE}"/>
              </a:ext>
            </a:extLst>
          </p:cNvPr>
          <p:cNvSpPr txBox="1"/>
          <p:nvPr/>
        </p:nvSpPr>
        <p:spPr>
          <a:xfrm>
            <a:off x="716063" y="330240"/>
            <a:ext cx="107586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Future Goals</a:t>
            </a:r>
          </a:p>
          <a:p>
            <a:pPr algn="ctr"/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f</a:t>
            </a:r>
          </a:p>
        </p:txBody>
      </p:sp>
      <p:grpSp>
        <p:nvGrpSpPr>
          <p:cNvPr id="24" name="Google Shape;9855;p93">
            <a:extLst>
              <a:ext uri="{FF2B5EF4-FFF2-40B4-BE49-F238E27FC236}">
                <a16:creationId xmlns:a16="http://schemas.microsoft.com/office/drawing/2014/main" id="{6D9042C5-8AE7-53F5-199C-05B42EAD1798}"/>
              </a:ext>
            </a:extLst>
          </p:cNvPr>
          <p:cNvGrpSpPr/>
          <p:nvPr/>
        </p:nvGrpSpPr>
        <p:grpSpPr>
          <a:xfrm>
            <a:off x="11488898" y="6284438"/>
            <a:ext cx="342616" cy="340187"/>
            <a:chOff x="5055293" y="3545089"/>
            <a:chExt cx="486600" cy="483150"/>
          </a:xfrm>
        </p:grpSpPr>
        <p:sp>
          <p:nvSpPr>
            <p:cNvPr id="25" name="Google Shape;9856;p93">
              <a:extLst>
                <a:ext uri="{FF2B5EF4-FFF2-40B4-BE49-F238E27FC236}">
                  <a16:creationId xmlns:a16="http://schemas.microsoft.com/office/drawing/2014/main" id="{CFBB78A9-9990-804F-6008-AB06D6F6C699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9857;p93">
              <a:extLst>
                <a:ext uri="{FF2B5EF4-FFF2-40B4-BE49-F238E27FC236}">
                  <a16:creationId xmlns:a16="http://schemas.microsoft.com/office/drawing/2014/main" id="{171C8EE8-E6DA-D961-4903-70E3BCA74E9F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9858;p93">
              <a:extLst>
                <a:ext uri="{FF2B5EF4-FFF2-40B4-BE49-F238E27FC236}">
                  <a16:creationId xmlns:a16="http://schemas.microsoft.com/office/drawing/2014/main" id="{B147BF03-489F-61A3-5726-7047A5FC0703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753012"/>
      </p:ext>
    </p:extLst>
  </p:cSld>
  <p:clrMapOvr>
    <a:masterClrMapping/>
  </p:clrMapOvr>
</p:sld>
</file>

<file path=ppt/theme/theme1.xml><?xml version="1.0" encoding="utf-8"?>
<a:theme xmlns:a="http://schemas.openxmlformats.org/drawingml/2006/main" name="AdornVTI">
  <a:themeElements>
    <a:clrScheme name="GC1">
      <a:dk1>
        <a:sysClr val="windowText" lastClr="000000"/>
      </a:dk1>
      <a:lt1>
        <a:sysClr val="window" lastClr="FFFFFF"/>
      </a:lt1>
      <a:dk2>
        <a:srgbClr val="2C2830"/>
      </a:dk2>
      <a:lt2>
        <a:srgbClr val="E0DCE1"/>
      </a:lt2>
      <a:accent1>
        <a:srgbClr val="908193"/>
      </a:accent1>
      <a:accent2>
        <a:srgbClr val="A08889"/>
      </a:accent2>
      <a:accent3>
        <a:srgbClr val="B48C7E"/>
      </a:accent3>
      <a:accent4>
        <a:srgbClr val="809C9B"/>
      </a:accent4>
      <a:accent5>
        <a:srgbClr val="899F91"/>
      </a:accent5>
      <a:accent6>
        <a:srgbClr val="728274"/>
      </a:accent6>
      <a:hlink>
        <a:srgbClr val="837585"/>
      </a:hlink>
      <a:folHlink>
        <a:srgbClr val="677E83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ppt/theme/theme2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8E3E2"/>
      </a:lt2>
      <a:accent1>
        <a:srgbClr val="7BA9B4"/>
      </a:accent1>
      <a:accent2>
        <a:srgbClr val="7F96BA"/>
      </a:accent2>
      <a:accent3>
        <a:srgbClr val="9796C6"/>
      </a:accent3>
      <a:accent4>
        <a:srgbClr val="997FBA"/>
      </a:accent4>
      <a:accent5>
        <a:srgbClr val="BE94C5"/>
      </a:accent5>
      <a:accent6>
        <a:srgbClr val="BA7FA9"/>
      </a:accent6>
      <a:hlink>
        <a:srgbClr val="AD7466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C758AE4430D4469E65B9ABD4F2D624" ma:contentTypeVersion="8" ma:contentTypeDescription="Create a new document." ma:contentTypeScope="" ma:versionID="acfd2b0352fc5025098ddbd57802e3c0">
  <xsd:schema xmlns:xsd="http://www.w3.org/2001/XMLSchema" xmlns:xs="http://www.w3.org/2001/XMLSchema" xmlns:p="http://schemas.microsoft.com/office/2006/metadata/properties" xmlns:ns3="b47dfc6a-a5e6-465e-8f9a-6aec73fa24cb" xmlns:ns4="b959d90f-576b-403b-85d5-498972d5cf8f" targetNamespace="http://schemas.microsoft.com/office/2006/metadata/properties" ma:root="true" ma:fieldsID="0f1c4f6510f590badeb0f7b62154c818" ns3:_="" ns4:_="">
    <xsd:import namespace="b47dfc6a-a5e6-465e-8f9a-6aec73fa24cb"/>
    <xsd:import namespace="b959d90f-576b-403b-85d5-498972d5cf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dfc6a-a5e6-465e-8f9a-6aec73fa24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59d90f-576b-403b-85d5-498972d5cf8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47dfc6a-a5e6-465e-8f9a-6aec73fa24cb" xsi:nil="true"/>
  </documentManagement>
</p:properties>
</file>

<file path=customXml/itemProps1.xml><?xml version="1.0" encoding="utf-8"?>
<ds:datastoreItem xmlns:ds="http://schemas.openxmlformats.org/officeDocument/2006/customXml" ds:itemID="{C14F7135-B298-4BD7-A20B-FC664F7CA3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A55973-6A0C-4FF8-8480-9351F6BEBD9E}">
  <ds:schemaRefs>
    <ds:schemaRef ds:uri="b47dfc6a-a5e6-465e-8f9a-6aec73fa24cb"/>
    <ds:schemaRef ds:uri="b959d90f-576b-403b-85d5-498972d5cf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C81063B-17A5-486C-9A6E-A0CAD97346CA}">
  <ds:schemaRefs>
    <ds:schemaRef ds:uri="b47dfc6a-a5e6-465e-8f9a-6aec73fa24cb"/>
    <ds:schemaRef ds:uri="b959d90f-576b-403b-85d5-498972d5cf8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</TotalTime>
  <Words>254</Words>
  <Application>Microsoft Office PowerPoint</Application>
  <PresentationFormat>Widescreen</PresentationFormat>
  <Paragraphs>62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Bembo</vt:lpstr>
      <vt:lpstr>Calibri</vt:lpstr>
      <vt:lpstr>Century Gothic</vt:lpstr>
      <vt:lpstr>AdornVTI</vt:lpstr>
      <vt:lpstr>BrushVTI</vt:lpstr>
      <vt:lpstr>Low Frequency Gravitational wave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A. Coe</dc:creator>
  <cp:lastModifiedBy>Coe, Michelle A - (macoe)</cp:lastModifiedBy>
  <cp:revision>3</cp:revision>
  <dcterms:created xsi:type="dcterms:W3CDTF">2022-04-03T20:02:58Z</dcterms:created>
  <dcterms:modified xsi:type="dcterms:W3CDTF">2023-04-14T17:59:59Z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0x01010096C758AE4430D4469E65B9ABD4F2D624</vt:lpwstr>
  </property>
</Properties>
</file>